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58" r:id="rId5"/>
    <p:sldId id="262" r:id="rId6"/>
    <p:sldId id="259" r:id="rId7"/>
    <p:sldId id="263" r:id="rId8"/>
    <p:sldId id="260" r:id="rId9"/>
    <p:sldId id="264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22C3A-93D8-4FE7-987C-6F4D1BD82357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0F0E6-1116-47E9-A942-1562AF98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172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0F0E6-1116-47E9-A942-1562AF98AC7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30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1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0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4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94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013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5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8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1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5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18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84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CC0F7-E166-4B48-8BF7-696DD32560C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705B1-869E-4CA9-8508-121F99A13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0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1432" y="188639"/>
            <a:ext cx="5043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Arial Black" pitchFamily="34" charset="0"/>
                <a:ea typeface="Batang" pitchFamily="18" charset="-127"/>
                <a:cs typeface="Aharoni" pitchFamily="2" charset="-79"/>
              </a:rPr>
              <a:t>Архивный отдел управления делами Администрации</a:t>
            </a:r>
          </a:p>
          <a:p>
            <a:pPr algn="ctr"/>
            <a:r>
              <a:rPr lang="ru-RU" sz="1200" dirty="0" smtClean="0">
                <a:latin typeface="Arial Black" pitchFamily="34" charset="0"/>
                <a:ea typeface="Batang" pitchFamily="18" charset="-127"/>
                <a:cs typeface="Aharoni" pitchFamily="2" charset="-79"/>
              </a:rPr>
              <a:t>Дмитровского городского округа</a:t>
            </a:r>
          </a:p>
          <a:p>
            <a:pPr algn="ctr"/>
            <a:r>
              <a:rPr lang="ru-RU" sz="1200" dirty="0" smtClean="0">
                <a:latin typeface="Arial Black" pitchFamily="34" charset="0"/>
                <a:ea typeface="Batang" pitchFamily="18" charset="-127"/>
                <a:cs typeface="Aharoni" pitchFamily="2" charset="-79"/>
              </a:rPr>
              <a:t>Московской области </a:t>
            </a:r>
            <a:endParaRPr lang="ru-RU" sz="1200" dirty="0">
              <a:latin typeface="Arial Black" pitchFamily="34" charset="0"/>
              <a:ea typeface="Batang" pitchFamily="18" charset="-127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779" y="1818401"/>
            <a:ext cx="7290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  <a:ea typeface="Batang" pitchFamily="18" charset="-127"/>
              </a:rPr>
              <a:t>80 – летняя годовщина битвы  за Москву</a:t>
            </a:r>
            <a:endParaRPr lang="ru-RU" sz="2400" dirty="0">
              <a:latin typeface="Arial Black" pitchFamily="34" charset="0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8043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3905" r="4542" b="5051"/>
          <a:stretch/>
        </p:blipFill>
        <p:spPr>
          <a:xfrm>
            <a:off x="3491880" y="188640"/>
            <a:ext cx="5286532" cy="6473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44714" r="66022" b="5320"/>
          <a:stretch/>
        </p:blipFill>
        <p:spPr>
          <a:xfrm>
            <a:off x="971600" y="2232681"/>
            <a:ext cx="2255236" cy="4429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04664"/>
            <a:ext cx="2188676" cy="15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2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6" t="6379" r="2583" b="4464"/>
          <a:stretch/>
        </p:blipFill>
        <p:spPr>
          <a:xfrm>
            <a:off x="3635896" y="231104"/>
            <a:ext cx="4998501" cy="6409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t="50000" r="66746" b="3165"/>
          <a:stretch/>
        </p:blipFill>
        <p:spPr>
          <a:xfrm>
            <a:off x="1043608" y="2178240"/>
            <a:ext cx="2274307" cy="4462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404664"/>
            <a:ext cx="2274307" cy="15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6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5" t="14007" r="2599" b="3434"/>
          <a:stretch/>
        </p:blipFill>
        <p:spPr>
          <a:xfrm>
            <a:off x="3491880" y="764704"/>
            <a:ext cx="5147987" cy="5878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62222" r="60808" b="1818"/>
          <a:stretch/>
        </p:blipFill>
        <p:spPr>
          <a:xfrm>
            <a:off x="696043" y="3140968"/>
            <a:ext cx="2363788" cy="3383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4" y="764704"/>
            <a:ext cx="2304257" cy="1872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0441" y="157371"/>
            <a:ext cx="321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Так рождалась победа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58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123728" y="378904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260648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Маршал </a:t>
            </a:r>
            <a:r>
              <a:rPr lang="ru-RU" sz="1600" dirty="0" smtClean="0"/>
              <a:t>Г. К. Жуков  </a:t>
            </a:r>
            <a:r>
              <a:rPr lang="ru-RU" sz="1600" dirty="0"/>
              <a:t>в книге «Воспоминания и размышления» пишет :</a:t>
            </a:r>
          </a:p>
          <a:p>
            <a:r>
              <a:rPr lang="ru-RU" sz="1600" dirty="0"/>
              <a:t>  «Ближайшая задача контрнаступления на флангах Западного фронта заключалась в том, чтобы разгромить ударные группировки группы армий «Центр» и устранить непосредственную угрозу Москве. Для постановки войскам фронта более далеких и  решительных целей у нас тогда еще не было сил. Мы стремились только отбросить врага как можно дальше от Москвы и нанести ему возможно </a:t>
            </a:r>
            <a:r>
              <a:rPr lang="ru-RU" sz="1600" dirty="0" smtClean="0"/>
              <a:t>большие </a:t>
            </a:r>
            <a:r>
              <a:rPr lang="ru-RU" sz="1600" dirty="0"/>
              <a:t>потери». </a:t>
            </a:r>
            <a:r>
              <a:rPr lang="ru-RU" sz="1600" dirty="0" smtClean="0"/>
              <a:t> Когда </a:t>
            </a:r>
            <a:r>
              <a:rPr lang="ru-RU" sz="1600" dirty="0"/>
              <a:t>меня спрашивают, что больше всего запомнилось из минувшей войны,</a:t>
            </a:r>
          </a:p>
          <a:p>
            <a:r>
              <a:rPr lang="ru-RU" sz="1600" dirty="0"/>
              <a:t>Я всегда отвечаю: битва за Москву.</a:t>
            </a:r>
          </a:p>
          <a:p>
            <a:r>
              <a:rPr lang="ru-RU" dirty="0" smtClean="0"/>
              <a:t>                                                                              Георгий </a:t>
            </a:r>
            <a:r>
              <a:rPr lang="ru-RU" dirty="0"/>
              <a:t>Константинович Жуков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28596" y="4077072"/>
            <a:ext cx="61622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1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" y="0"/>
            <a:ext cx="913839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1124744"/>
            <a:ext cx="38884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80 лет со дня начала контрнаступления под Москвой. Это событие важно для всей нашей страны. Оно явилось началом перелома и в Великой Отечественной войне, и во Второй мировой войне в целом, когда немецкие войска потерпели первое крупное поражение и развеялся миф об их непобедимости. Немцы были отброшены от Москвы на 150-200 км, были освобождены десятки городов и сотни деревень. 5 декабря по справедливости считается днем воинской славы России.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453447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77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190" r="25764" b="-190"/>
          <a:stretch/>
        </p:blipFill>
        <p:spPr>
          <a:xfrm>
            <a:off x="0" y="0"/>
            <a:ext cx="9144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48914" r="49773" b="4532"/>
          <a:stretch/>
        </p:blipFill>
        <p:spPr>
          <a:xfrm>
            <a:off x="611559" y="2836628"/>
            <a:ext cx="2664389" cy="38327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5" t="14337" r="5885" b="4682"/>
          <a:stretch/>
        </p:blipFill>
        <p:spPr>
          <a:xfrm>
            <a:off x="3491880" y="548680"/>
            <a:ext cx="5400507" cy="61206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0"/>
            <a:ext cx="498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ноябре  сорок первого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r="18621"/>
          <a:stretch/>
        </p:blipFill>
        <p:spPr>
          <a:xfrm>
            <a:off x="716625" y="548681"/>
            <a:ext cx="245425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8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" y="0"/>
            <a:ext cx="913839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196752"/>
            <a:ext cx="39604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сентябре 1941 г. Гитлер издал директиву № 35 о наступлении на Москву, проведении операции, получившей наименование «Тайфун». О ее подготовке главное командование сухопутных войск вермахта дало указание 17 сентября, и 30 сентября немецко-фашистские войска перешли в наступление, осуществляя этот план, который должен был завершиться овладением Москвы и тем самым, как рассчитывало военно-политическое руководство третьего рейха, победой над СССР до наступления зимы.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" t="14411" r="4070" b="24175"/>
          <a:stretch/>
        </p:blipFill>
        <p:spPr>
          <a:xfrm>
            <a:off x="4257073" y="1196752"/>
            <a:ext cx="460851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5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5" t="6195" r="7556" b="8821"/>
          <a:stretch/>
        </p:blipFill>
        <p:spPr>
          <a:xfrm>
            <a:off x="3275856" y="332656"/>
            <a:ext cx="5400601" cy="6267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47273" r="54307" b="8975"/>
          <a:stretch/>
        </p:blipFill>
        <p:spPr>
          <a:xfrm>
            <a:off x="611560" y="2852936"/>
            <a:ext cx="2520280" cy="3675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7" y="476672"/>
            <a:ext cx="2448272" cy="207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69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" y="0"/>
            <a:ext cx="913839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7544" y="1268760"/>
            <a:ext cx="352839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Разгром немецко-фашистских армий под Москвой имел огромное военно-политическое и международное значение. Он оказал большое влияние на весь ход Великой Отечественной войны и Второй мировой войны, положил, как уже отмечалось, начало коренному перелому в войне. Основания для этого дает не только учет обстановки, сложившейся в это время на фронтах Второй мировой войны, но, прежде всего, военный фактор.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19528" r="14483" b="11919"/>
          <a:stretch/>
        </p:blipFill>
        <p:spPr>
          <a:xfrm>
            <a:off x="4644008" y="1124744"/>
            <a:ext cx="3831812" cy="25395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41232" r="7818" b="13481"/>
          <a:stretch/>
        </p:blipFill>
        <p:spPr>
          <a:xfrm>
            <a:off x="4644008" y="4005063"/>
            <a:ext cx="3926629" cy="15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39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5623" r="23857" b="6936"/>
          <a:stretch/>
        </p:blipFill>
        <p:spPr>
          <a:xfrm>
            <a:off x="3297382" y="332656"/>
            <a:ext cx="5451081" cy="6264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53872" r="70703" b="7474"/>
          <a:stretch/>
        </p:blipFill>
        <p:spPr>
          <a:xfrm>
            <a:off x="657023" y="2689406"/>
            <a:ext cx="2354032" cy="39333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23" y="494579"/>
            <a:ext cx="2308567" cy="18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50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" y="0"/>
            <a:ext cx="913839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07505" y="1052736"/>
            <a:ext cx="40324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Победа под Москвой навсегда похоронила фашистский план молниеносной войны. Это было первое крупное поражение вермахта во Второй мировой войне, развеявшее миф о его непобедимости и приведшее к изменению характера вооруженной борьбы. Война приняла затяжной характер, чего стремились избежать фашистские стратеги, ибо рухнула тщательно разработанная система экономического, военно-технического и идеологического обеспечения «блицкрига» против СССР. Началась длительная изнурительная война.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" t="33215" r="34352" b="17839"/>
          <a:stretch/>
        </p:blipFill>
        <p:spPr>
          <a:xfrm>
            <a:off x="4513986" y="1125705"/>
            <a:ext cx="4006518" cy="2283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7812" r="3940" b="30909"/>
          <a:stretch/>
        </p:blipFill>
        <p:spPr>
          <a:xfrm>
            <a:off x="4513986" y="3611736"/>
            <a:ext cx="4006518" cy="206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8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1313" r="23550" b="4916"/>
          <a:stretch/>
        </p:blipFill>
        <p:spPr>
          <a:xfrm>
            <a:off x="3347864" y="260648"/>
            <a:ext cx="5400600" cy="63367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48081" r="70381" b="5185"/>
          <a:stretch/>
        </p:blipFill>
        <p:spPr>
          <a:xfrm>
            <a:off x="899592" y="2428606"/>
            <a:ext cx="2232248" cy="4168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5" y="548680"/>
            <a:ext cx="208444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236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412</Words>
  <Application>Microsoft Office PowerPoint</Application>
  <PresentationFormat>Экран (4:3)</PresentationFormat>
  <Paragraphs>16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Воронина Наталья Анатольевна</dc:creator>
  <cp:lastModifiedBy>Воронина Наталья Анатольевна</cp:lastModifiedBy>
  <cp:revision>25</cp:revision>
  <dcterms:created xsi:type="dcterms:W3CDTF">2021-11-29T12:08:52Z</dcterms:created>
  <dcterms:modified xsi:type="dcterms:W3CDTF">2021-12-02T07:21:14Z</dcterms:modified>
</cp:coreProperties>
</file>